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9" r:id="rId2"/>
    <p:sldId id="268" r:id="rId3"/>
    <p:sldId id="260" r:id="rId4"/>
    <p:sldId id="275" r:id="rId5"/>
    <p:sldId id="270" r:id="rId6"/>
    <p:sldId id="278" r:id="rId7"/>
    <p:sldId id="271" r:id="rId8"/>
    <p:sldId id="273" r:id="rId9"/>
    <p:sldId id="284" r:id="rId10"/>
    <p:sldId id="279" r:id="rId11"/>
    <p:sldId id="281" r:id="rId12"/>
    <p:sldId id="280" r:id="rId13"/>
    <p:sldId id="264" r:id="rId14"/>
    <p:sldId id="283" r:id="rId15"/>
    <p:sldId id="282" r:id="rId16"/>
    <p:sldId id="285" r:id="rId17"/>
    <p:sldId id="287" r:id="rId18"/>
    <p:sldId id="289" r:id="rId19"/>
    <p:sldId id="288" r:id="rId20"/>
    <p:sldId id="286" r:id="rId21"/>
    <p:sldId id="290" r:id="rId22"/>
    <p:sldId id="291" r:id="rId23"/>
    <p:sldId id="296" r:id="rId24"/>
    <p:sldId id="292" r:id="rId25"/>
    <p:sldId id="276" r:id="rId26"/>
    <p:sldId id="293" r:id="rId27"/>
    <p:sldId id="272" r:id="rId28"/>
    <p:sldId id="295" r:id="rId29"/>
    <p:sldId id="294" r:id="rId30"/>
    <p:sldId id="26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D0F1"/>
    <a:srgbClr val="9999FF"/>
    <a:srgbClr val="001642"/>
    <a:srgbClr val="000818"/>
    <a:srgbClr val="F6F9FC"/>
    <a:srgbClr val="201929"/>
  </p:clrMru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BDD75-F065-424F-8BFA-F6C2FDB72706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086E28-9FA1-4BD0-83E5-0AF94B236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8B14E-9D45-430E-A747-842A63653F57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E8A1D-D63B-43EA-A850-48EE8B0A05A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7.jpeg"/><Relationship Id="rId21" Type="http://schemas.openxmlformats.org/officeDocument/2006/relationships/image" Target="../media/image35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image" Target="../media/image3.jpeg"/><Relationship Id="rId16" Type="http://schemas.openxmlformats.org/officeDocument/2006/relationships/image" Target="../media/image30.png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24" Type="http://schemas.openxmlformats.org/officeDocument/2006/relationships/image" Target="../media/image38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7.pn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Relationship Id="rId22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7584" y="432048"/>
            <a:ext cx="8208912" cy="2204864"/>
          </a:xfrm>
          <a:prstGeom prst="round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574229"/>
            <a:ext cx="734481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/>
            <a:r>
              <a:rPr lang="ru-RU" sz="38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Мультимедийные викторины </a:t>
            </a:r>
          </a:p>
          <a:p>
            <a:r>
              <a:rPr lang="ru-RU" sz="38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как информационный продукт библиотеки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3638054"/>
            <a:ext cx="561662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9750" algn="r"/>
            <a:r>
              <a:rPr lang="ru-RU" sz="38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Савкина С.В., </a:t>
            </a:r>
          </a:p>
          <a:p>
            <a:pPr indent="539750" algn="r"/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к.п.н., ст. преп. </a:t>
            </a:r>
            <a:r>
              <a:rPr lang="ru-RU" sz="3600" b="1" dirty="0" err="1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КемГИК</a:t>
            </a:r>
            <a:endParaRPr lang="ru-RU" sz="3600" b="1" dirty="0" smtClean="0">
              <a:ln w="3175" cmpd="sng">
                <a:solidFill>
                  <a:schemeClr val="bg1">
                    <a:lumMod val="95000"/>
                  </a:schemeClr>
                </a:solidFill>
                <a:prstDash val="solid"/>
              </a:ln>
              <a:solidFill>
                <a:srgbClr val="201929"/>
              </a:solidFill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11265" name="Picture 1" descr="C:\Users\Sveta\Desktop\Рисунок2.png"/>
          <p:cNvPicPr>
            <a:picLocks noChangeAspect="1" noChangeArrowheads="1"/>
          </p:cNvPicPr>
          <p:nvPr/>
        </p:nvPicPr>
        <p:blipFill>
          <a:blip r:embed="rId2" cstate="print"/>
          <a:srcRect l="10055" t="9047" r="9663" b="10671"/>
          <a:stretch>
            <a:fillRect/>
          </a:stretch>
        </p:blipFill>
        <p:spPr bwMode="auto">
          <a:xfrm>
            <a:off x="0" y="0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331640" y="4363070"/>
            <a:ext cx="7632848" cy="11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Комбинация текстовой, графической, аудио-, видео- и анимированной информации, реализованная компьютерными инструментальными средствами.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15616" y="1988840"/>
            <a:ext cx="1285884" cy="11430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61540" y="2636912"/>
            <a:ext cx="1285884" cy="11430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636912"/>
            <a:ext cx="1285884" cy="128588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7" name="Скругленный прямоугольник 6"/>
          <p:cNvSpPr/>
          <p:nvPr/>
        </p:nvSpPr>
        <p:spPr>
          <a:xfrm>
            <a:off x="4285678" y="1989980"/>
            <a:ext cx="1285884" cy="11430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796706" y="2709490"/>
            <a:ext cx="1285884" cy="11430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780928"/>
            <a:ext cx="1158047" cy="10001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1" name="Скругленный прямоугольник 10"/>
          <p:cNvSpPr/>
          <p:nvPr/>
        </p:nvSpPr>
        <p:spPr>
          <a:xfrm>
            <a:off x="7390572" y="2060848"/>
            <a:ext cx="1285884" cy="11430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2010" y="2125062"/>
            <a:ext cx="1071570" cy="10787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9218" name="Picture 2" descr="C:\Users\Sveta\Desktop\12544_html_72feab43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 l="63840" t="80988" r="26080" b="5143"/>
          <a:stretch>
            <a:fillRect/>
          </a:stretch>
        </p:blipFill>
        <p:spPr bwMode="auto">
          <a:xfrm>
            <a:off x="4427984" y="2132856"/>
            <a:ext cx="967307" cy="936104"/>
          </a:xfrm>
          <a:prstGeom prst="rect">
            <a:avLst/>
          </a:prstGeom>
          <a:noFill/>
        </p:spPr>
      </p:pic>
      <p:pic>
        <p:nvPicPr>
          <p:cNvPr id="9219" name="Picture 3" descr="C:\Users\Sveta\Desktop\1326276716_znachki-dlya-papok-windows-7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DFBFC"/>
              </a:clrFrom>
              <a:clrTo>
                <a:srgbClr val="FDFBFC">
                  <a:alpha val="0"/>
                </a:srgbClr>
              </a:clrTo>
            </a:clrChange>
          </a:blip>
          <a:srcRect l="72839" t="64294" r="8944" b="15546"/>
          <a:stretch>
            <a:fillRect/>
          </a:stretch>
        </p:blipFill>
        <p:spPr bwMode="auto">
          <a:xfrm>
            <a:off x="1258492" y="2060848"/>
            <a:ext cx="1008112" cy="1008112"/>
          </a:xfrm>
          <a:prstGeom prst="rect">
            <a:avLst/>
          </a:prstGeom>
          <a:noFill/>
        </p:spPr>
      </p:pic>
      <p:sp>
        <p:nvSpPr>
          <p:cNvPr id="15" name="Скругленный прямоугольник 14"/>
          <p:cNvSpPr/>
          <p:nvPr/>
        </p:nvSpPr>
        <p:spPr>
          <a:xfrm>
            <a:off x="1187624" y="404664"/>
            <a:ext cx="7200800" cy="71508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МУЛЬТИМЕДИА</a:t>
            </a:r>
          </a:p>
        </p:txBody>
      </p:sp>
      <p:sp>
        <p:nvSpPr>
          <p:cNvPr id="16" name="Стрелка вверх 15"/>
          <p:cNvSpPr/>
          <p:nvPr/>
        </p:nvSpPr>
        <p:spPr>
          <a:xfrm>
            <a:off x="1691680" y="1268760"/>
            <a:ext cx="216024" cy="57606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верх 16"/>
          <p:cNvSpPr/>
          <p:nvPr/>
        </p:nvSpPr>
        <p:spPr>
          <a:xfrm>
            <a:off x="4860032" y="1268760"/>
            <a:ext cx="216024" cy="57606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верх 17"/>
          <p:cNvSpPr/>
          <p:nvPr/>
        </p:nvSpPr>
        <p:spPr>
          <a:xfrm>
            <a:off x="7956376" y="1268760"/>
            <a:ext cx="216024" cy="57606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верх 18"/>
          <p:cNvSpPr/>
          <p:nvPr/>
        </p:nvSpPr>
        <p:spPr>
          <a:xfrm>
            <a:off x="3203848" y="1556792"/>
            <a:ext cx="216024" cy="93610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верх 19"/>
          <p:cNvSpPr/>
          <p:nvPr/>
        </p:nvSpPr>
        <p:spPr>
          <a:xfrm>
            <a:off x="6300192" y="1556792"/>
            <a:ext cx="216024" cy="93610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1331640" y="5589240"/>
            <a:ext cx="7812360" cy="0"/>
          </a:xfrm>
          <a:prstGeom prst="line">
            <a:avLst/>
          </a:prstGeom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403648" y="2060848"/>
            <a:ext cx="7200800" cy="1903690"/>
          </a:xfrm>
          <a:prstGeom prst="roundRect">
            <a:avLst>
              <a:gd name="adj" fmla="val 8077"/>
            </a:avLst>
          </a:prstGeom>
          <a:solidFill>
            <a:srgbClr val="F6F9FC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lvl="0" indent="630238" algn="just"/>
            <a:r>
              <a:rPr lang="ru-RU" sz="280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Игра, в которой участники отвечают на вопросы и выполняют задания, объединенные общей темой. </a:t>
            </a:r>
            <a:endParaRPr lang="ru-RU" sz="3600" dirty="0" smtClean="0">
              <a:latin typeface="Arial" pitchFamily="34" charset="0"/>
              <a:cs typeface="Arial" pitchFamily="34" charset="0"/>
            </a:endParaRPr>
          </a:p>
          <a:p>
            <a:pPr indent="809625" algn="just"/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332656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 smtClean="0"/>
              <a:t>Мультимедийная</a:t>
            </a:r>
            <a:r>
              <a:rPr lang="ru-RU" sz="4000" b="1" dirty="0" smtClean="0"/>
              <a:t> интерактивная викторина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26284" t="29156" r="28334" b="9813"/>
          <a:stretch>
            <a:fillRect/>
          </a:stretch>
        </p:blipFill>
        <p:spPr bwMode="auto">
          <a:xfrm>
            <a:off x="126086" y="2780928"/>
            <a:ext cx="5238002" cy="396044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15769" t="23250" r="17266" b="12766"/>
          <a:stretch>
            <a:fillRect/>
          </a:stretch>
        </p:blipFill>
        <p:spPr bwMode="auto">
          <a:xfrm>
            <a:off x="3707904" y="188640"/>
            <a:ext cx="5227781" cy="2808312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32048" y="171797"/>
            <a:ext cx="3347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Пример викторин, не являющихся </a:t>
            </a:r>
            <a:r>
              <a:rPr lang="ru-RU" sz="2800" b="1" dirty="0" err="1" smtClean="0"/>
              <a:t>мультимедийными</a:t>
            </a:r>
            <a:endParaRPr lang="ru-RU" sz="2800" b="1" dirty="0" smtClean="0"/>
          </a:p>
        </p:txBody>
      </p:sp>
      <p:sp>
        <p:nvSpPr>
          <p:cNvPr id="10" name="Овал 9"/>
          <p:cNvSpPr/>
          <p:nvPr/>
        </p:nvSpPr>
        <p:spPr>
          <a:xfrm>
            <a:off x="4427984" y="1124744"/>
            <a:ext cx="2808312" cy="2880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1520" y="3645024"/>
            <a:ext cx="21602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Sveta\Desktop\Рисунок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04664"/>
            <a:ext cx="81724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51520" y="188640"/>
            <a:ext cx="71400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Виды викторин на сайтах библиотек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691680" y="2742019"/>
            <a:ext cx="5400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организация обратной связи с пользователем;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88640"/>
            <a:ext cx="53222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Преимущества викторины: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1196752"/>
            <a:ext cx="6552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возможность пользователя в игровой форме проверить и повысить знания по определенной теме;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3861048"/>
            <a:ext cx="5976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анализ читательских предпочтений;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051720" y="4797152"/>
            <a:ext cx="5832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проведение опросов и конкурсов.</a:t>
            </a:r>
          </a:p>
        </p:txBody>
      </p:sp>
      <p:pic>
        <p:nvPicPr>
          <p:cNvPr id="21506" name="Picture 2" descr="C:\Users\Sveta\Desktop\Рисунок1.png"/>
          <p:cNvPicPr>
            <a:picLocks noChangeAspect="1" noChangeArrowheads="1"/>
          </p:cNvPicPr>
          <p:nvPr/>
        </p:nvPicPr>
        <p:blipFill>
          <a:blip r:embed="rId3" cstate="print"/>
          <a:srcRect l="23644" t="16141" r="23649" b="32353"/>
          <a:stretch>
            <a:fillRect/>
          </a:stretch>
        </p:blipFill>
        <p:spPr bwMode="auto">
          <a:xfrm>
            <a:off x="971600" y="980728"/>
            <a:ext cx="1224136" cy="1080120"/>
          </a:xfrm>
          <a:prstGeom prst="rect">
            <a:avLst/>
          </a:prstGeom>
          <a:noFill/>
        </p:spPr>
      </p:pic>
      <p:pic>
        <p:nvPicPr>
          <p:cNvPr id="9" name="Picture 2" descr="C:\Users\Sveta\Desktop\Рисунок1.png"/>
          <p:cNvPicPr>
            <a:picLocks noChangeAspect="1" noChangeArrowheads="1"/>
          </p:cNvPicPr>
          <p:nvPr/>
        </p:nvPicPr>
        <p:blipFill>
          <a:blip r:embed="rId3" cstate="print"/>
          <a:srcRect l="23644" t="16141" r="23649" b="32353"/>
          <a:stretch>
            <a:fillRect/>
          </a:stretch>
        </p:blipFill>
        <p:spPr bwMode="auto">
          <a:xfrm>
            <a:off x="971600" y="2492896"/>
            <a:ext cx="1224136" cy="1080120"/>
          </a:xfrm>
          <a:prstGeom prst="rect">
            <a:avLst/>
          </a:prstGeom>
          <a:noFill/>
        </p:spPr>
      </p:pic>
      <p:pic>
        <p:nvPicPr>
          <p:cNvPr id="10" name="Picture 2" descr="C:\Users\Sveta\Desktop\Рисунок1.png"/>
          <p:cNvPicPr>
            <a:picLocks noChangeAspect="1" noChangeArrowheads="1"/>
          </p:cNvPicPr>
          <p:nvPr/>
        </p:nvPicPr>
        <p:blipFill>
          <a:blip r:embed="rId3" cstate="print"/>
          <a:srcRect l="23644" t="16141" r="23649" b="32353"/>
          <a:stretch>
            <a:fillRect/>
          </a:stretch>
        </p:blipFill>
        <p:spPr bwMode="auto">
          <a:xfrm>
            <a:off x="1043608" y="3501008"/>
            <a:ext cx="1224136" cy="1080120"/>
          </a:xfrm>
          <a:prstGeom prst="rect">
            <a:avLst/>
          </a:prstGeom>
          <a:noFill/>
        </p:spPr>
      </p:pic>
      <p:pic>
        <p:nvPicPr>
          <p:cNvPr id="11" name="Picture 2" descr="C:\Users\Sveta\Desktop\Рисунок1.png"/>
          <p:cNvPicPr>
            <a:picLocks noChangeAspect="1" noChangeArrowheads="1"/>
          </p:cNvPicPr>
          <p:nvPr/>
        </p:nvPicPr>
        <p:blipFill>
          <a:blip r:embed="rId3" cstate="print"/>
          <a:srcRect l="23644" t="16141" r="23649" b="32353"/>
          <a:stretch>
            <a:fillRect/>
          </a:stretch>
        </p:blipFill>
        <p:spPr bwMode="auto">
          <a:xfrm>
            <a:off x="1115616" y="4365104"/>
            <a:ext cx="1224136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88640"/>
            <a:ext cx="4001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/>
              <a:t>Интерактивность</a:t>
            </a:r>
            <a:endParaRPr lang="ru-RU" sz="4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1484784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1325"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Возможность управления пользователем мультимедийной информацией в режиме диалога. Например, с помощью манипуляций мыши, клавиатуры и др. </a:t>
            </a:r>
          </a:p>
        </p:txBody>
      </p:sp>
      <p:pic>
        <p:nvPicPr>
          <p:cNvPr id="6" name="Picture 3" descr="C:\Documents and Settings\comp1\Рабочий стол\395098_html_14d70e5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365104"/>
            <a:ext cx="2928958" cy="2196718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Sveta\Desktop\Рисунок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72008"/>
            <a:ext cx="5904656" cy="666936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188640"/>
            <a:ext cx="618143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346575" algn="l"/>
              </a:tabLst>
            </a:pPr>
            <a:r>
              <a:rPr lang="ru-RU" sz="4000" b="1" dirty="0" smtClean="0"/>
              <a:t>1. Составление вопросов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124744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Возможность использования видео и аудио фрагментов, как для вопросов, так и для отзывов на ответ пользователя.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35696" y="2924944"/>
            <a:ext cx="1285884" cy="11430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924944"/>
            <a:ext cx="1285884" cy="128588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4140522" y="2925514"/>
            <a:ext cx="1285884" cy="11430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996952"/>
            <a:ext cx="1158047" cy="10001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8" name="Скругленный прямоугольник 7"/>
          <p:cNvSpPr/>
          <p:nvPr/>
        </p:nvSpPr>
        <p:spPr>
          <a:xfrm>
            <a:off x="6526476" y="2934064"/>
            <a:ext cx="1285884" cy="11430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97914" y="2998278"/>
            <a:ext cx="1071570" cy="10787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1331640" y="5589240"/>
            <a:ext cx="7812360" cy="0"/>
          </a:xfrm>
          <a:prstGeom prst="line">
            <a:avLst/>
          </a:prstGeom>
          <a:ln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Крест 10"/>
          <p:cNvSpPr/>
          <p:nvPr/>
        </p:nvSpPr>
        <p:spPr>
          <a:xfrm>
            <a:off x="3347864" y="3212976"/>
            <a:ext cx="648072" cy="576064"/>
          </a:xfrm>
          <a:prstGeom prst="plus">
            <a:avLst>
              <a:gd name="adj" fmla="val 35078"/>
            </a:avLst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Крест 11"/>
          <p:cNvSpPr/>
          <p:nvPr/>
        </p:nvSpPr>
        <p:spPr>
          <a:xfrm>
            <a:off x="5652120" y="3212976"/>
            <a:ext cx="648072" cy="576064"/>
          </a:xfrm>
          <a:prstGeom prst="plus">
            <a:avLst>
              <a:gd name="adj" fmla="val 35078"/>
            </a:avLst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24744"/>
            <a:ext cx="8280920" cy="4608512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23528" y="260648"/>
            <a:ext cx="8217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использования видеофрагментов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88640"/>
            <a:ext cx="698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использования статичной иллюстрации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628800"/>
            <a:ext cx="6552728" cy="4032448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60648"/>
            <a:ext cx="73276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задания в форме кроссворда</a:t>
            </a:r>
          </a:p>
        </p:txBody>
      </p:sp>
      <p:pic>
        <p:nvPicPr>
          <p:cNvPr id="10241" name="Picture 1" descr="C:\Users\Sveta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052736"/>
            <a:ext cx="8424936" cy="5093172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5821160"/>
              </p:ext>
            </p:extLst>
          </p:nvPr>
        </p:nvGraphicFramePr>
        <p:xfrm>
          <a:off x="611560" y="5661248"/>
          <a:ext cx="4233424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9178"/>
                <a:gridCol w="529178"/>
                <a:gridCol w="529178"/>
                <a:gridCol w="529178"/>
                <a:gridCol w="529178"/>
                <a:gridCol w="522890"/>
                <a:gridCol w="776607"/>
                <a:gridCol w="288037"/>
              </a:tblGrid>
              <a:tr h="30293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1412368"/>
              </p:ext>
            </p:extLst>
          </p:nvPr>
        </p:nvGraphicFramePr>
        <p:xfrm>
          <a:off x="4139952" y="2708920"/>
          <a:ext cx="731492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492"/>
              </a:tblGrid>
              <a:tr h="3113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13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13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13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13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13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136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136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13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11810632"/>
              </p:ext>
            </p:extLst>
          </p:nvPr>
        </p:nvGraphicFramePr>
        <p:xfrm>
          <a:off x="6228184" y="1196752"/>
          <a:ext cx="717349" cy="3384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7349"/>
              </a:tblGrid>
              <a:tr h="4683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5077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723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1676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6776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1676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1676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08609400"/>
              </p:ext>
            </p:extLst>
          </p:nvPr>
        </p:nvGraphicFramePr>
        <p:xfrm>
          <a:off x="2915816" y="2564904"/>
          <a:ext cx="4032447" cy="509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358"/>
                <a:gridCol w="610264"/>
                <a:gridCol w="692602"/>
                <a:gridCol w="710372"/>
                <a:gridCol w="585772"/>
                <a:gridCol w="720079"/>
              </a:tblGrid>
              <a:tr h="50977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855" t="42112" r="23438" b="41254"/>
          <a:stretch/>
        </p:blipFill>
        <p:spPr>
          <a:xfrm>
            <a:off x="2915816" y="2564904"/>
            <a:ext cx="560890" cy="6310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7979" b="85875"/>
          <a:stretch/>
        </p:blipFill>
        <p:spPr>
          <a:xfrm>
            <a:off x="3563888" y="2564904"/>
            <a:ext cx="583766" cy="5637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48" t="44620" r="61339" b="42311"/>
          <a:stretch/>
        </p:blipFill>
        <p:spPr>
          <a:xfrm>
            <a:off x="4277237" y="2636912"/>
            <a:ext cx="510787" cy="4816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016" r="80753" b="41518"/>
          <a:stretch/>
        </p:blipFill>
        <p:spPr>
          <a:xfrm>
            <a:off x="4932040" y="2636912"/>
            <a:ext cx="468409" cy="45894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964" r="23993" b="86139"/>
          <a:stretch/>
        </p:blipFill>
        <p:spPr>
          <a:xfrm>
            <a:off x="5652120" y="2636912"/>
            <a:ext cx="481773" cy="49112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226" t="13465" b="70825"/>
          <a:stretch/>
        </p:blipFill>
        <p:spPr>
          <a:xfrm>
            <a:off x="6372200" y="2564904"/>
            <a:ext cx="522092" cy="53234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324" r="42112" b="85479"/>
          <a:stretch/>
        </p:blipFill>
        <p:spPr>
          <a:xfrm>
            <a:off x="6444208" y="1268760"/>
            <a:ext cx="348967" cy="40406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654" r="79458" b="71089"/>
          <a:stretch/>
        </p:blipFill>
        <p:spPr>
          <a:xfrm>
            <a:off x="6372200" y="1700808"/>
            <a:ext cx="514633" cy="50025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736" t="29835" r="43221" b="55907"/>
          <a:stretch/>
        </p:blipFill>
        <p:spPr>
          <a:xfrm>
            <a:off x="6372200" y="2204864"/>
            <a:ext cx="375903" cy="39415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097" t="29043" r="62079" b="57360"/>
          <a:stretch/>
        </p:blipFill>
        <p:spPr>
          <a:xfrm>
            <a:off x="6372200" y="3068960"/>
            <a:ext cx="423236" cy="47904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3" t="1188" r="78349" b="86139"/>
          <a:stretch/>
        </p:blipFill>
        <p:spPr>
          <a:xfrm>
            <a:off x="6300192" y="3573892"/>
            <a:ext cx="555593" cy="50318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041" t="28779" r="5504" b="56964"/>
          <a:stretch/>
        </p:blipFill>
        <p:spPr>
          <a:xfrm>
            <a:off x="6372200" y="4149080"/>
            <a:ext cx="455716" cy="553004"/>
          </a:xfrm>
          <a:prstGeom prst="rect">
            <a:avLst/>
          </a:prstGeom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40660391"/>
              </p:ext>
            </p:extLst>
          </p:nvPr>
        </p:nvGraphicFramePr>
        <p:xfrm>
          <a:off x="6948264" y="3068960"/>
          <a:ext cx="1268322" cy="454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692258"/>
              </a:tblGrid>
              <a:tr h="45451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555" t="44621" r="80013" b="42046"/>
          <a:stretch/>
        </p:blipFill>
        <p:spPr>
          <a:xfrm>
            <a:off x="7020272" y="3068960"/>
            <a:ext cx="487080" cy="44278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226" t="42640" r="5319" b="43630"/>
          <a:stretch/>
        </p:blipFill>
        <p:spPr>
          <a:xfrm>
            <a:off x="7596336" y="3068960"/>
            <a:ext cx="413891" cy="48364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911" t="43420" r="44945" b="42953"/>
          <a:stretch/>
        </p:blipFill>
        <p:spPr>
          <a:xfrm>
            <a:off x="4283968" y="2996952"/>
            <a:ext cx="499311" cy="40971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151" t="15578" r="6428" b="71221"/>
          <a:stretch/>
        </p:blipFill>
        <p:spPr>
          <a:xfrm>
            <a:off x="4355976" y="3429000"/>
            <a:ext cx="319577" cy="40971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302" t="29439" r="5874" b="58416"/>
          <a:stretch/>
        </p:blipFill>
        <p:spPr>
          <a:xfrm>
            <a:off x="4211960" y="3789040"/>
            <a:ext cx="415182" cy="41974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217" t="59010" r="23993" b="26732"/>
          <a:stretch/>
        </p:blipFill>
        <p:spPr>
          <a:xfrm>
            <a:off x="4283968" y="4149080"/>
            <a:ext cx="297021" cy="40097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7" t="15050" r="83156" b="73069"/>
          <a:stretch/>
        </p:blipFill>
        <p:spPr>
          <a:xfrm>
            <a:off x="4355976" y="4509120"/>
            <a:ext cx="297020" cy="35642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813" t="44357" r="26211" b="43234"/>
          <a:stretch/>
        </p:blipFill>
        <p:spPr>
          <a:xfrm>
            <a:off x="4339050" y="4869160"/>
            <a:ext cx="304958" cy="353902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813" t="44357" r="26211" b="43234"/>
          <a:stretch/>
        </p:blipFill>
        <p:spPr>
          <a:xfrm>
            <a:off x="4355976" y="5229200"/>
            <a:ext cx="304958" cy="353902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7" t="1848" r="79089" b="87195"/>
          <a:stretch/>
        </p:blipFill>
        <p:spPr>
          <a:xfrm>
            <a:off x="4283968" y="5661248"/>
            <a:ext cx="393055" cy="336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340768"/>
            <a:ext cx="6552727" cy="4392487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9" name="Прямоугольник 18"/>
          <p:cNvSpPr/>
          <p:nvPr/>
        </p:nvSpPr>
        <p:spPr>
          <a:xfrm>
            <a:off x="539552" y="260648"/>
            <a:ext cx="64171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задания в форме ребуса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60648"/>
            <a:ext cx="43652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задания-игры</a:t>
            </a:r>
          </a:p>
        </p:txBody>
      </p:sp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268760"/>
            <a:ext cx="7128792" cy="4248471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60648"/>
            <a:ext cx="54248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элементов комикса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628800"/>
            <a:ext cx="6552727" cy="3744416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88640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2. Разработка титульного слайда, приветствия и пояснений </a:t>
            </a:r>
          </a:p>
          <a:p>
            <a:r>
              <a:rPr lang="ru-RU" sz="4000" b="1" dirty="0" smtClean="0"/>
              <a:t>к викторине</a:t>
            </a:r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115616" y="2276872"/>
            <a:ext cx="77048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346575" algn="l"/>
              </a:tabLst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Создание страниц с обращением к пользователю и предложением начать игру.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3789040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4346575" algn="l"/>
              </a:tabLst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 описание правил,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4346575" algn="l"/>
              </a:tabLst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 рассказ истории,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4346575" algn="l"/>
              </a:tabLst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 размещение карты с отмеченными заданиями,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  <a:tabLst>
                <a:tab pos="4346575" algn="l"/>
              </a:tabLst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 инструкция, поясняющая работу с кнопками перехода и другими элементами управления.</a:t>
            </a:r>
            <a:endParaRPr lang="ru-RU" sz="2800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6441" y="3284984"/>
            <a:ext cx="20794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4346575" algn="l"/>
              </a:tabLst>
            </a:pPr>
            <a:r>
              <a:rPr lang="ru-RU" sz="32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Например,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772816"/>
            <a:ext cx="6336704" cy="3816423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539552" y="260648"/>
            <a:ext cx="45913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карты заданий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755576" y="332656"/>
            <a:ext cx="583264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346575" algn="l"/>
              </a:tabLst>
            </a:pPr>
            <a:r>
              <a:rPr lang="ru-RU" sz="4000" b="1" dirty="0" smtClean="0"/>
              <a:t>3. Подготовка отзывов на ответы пользователя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1844824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Отзывы на ответ могут сопровождаться иллюстрациями, видеофрагментами и анимацией, звуковым сопровождением.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3429000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В случае неверного ответа возможен как возврат к вопросу, для выбора другого варианта ответа, так и переход к следующему вопросу и просмотр правильного варианта.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87624" y="3429000"/>
            <a:ext cx="357190" cy="357190"/>
          </a:xfrm>
          <a:prstGeom prst="roundRect">
            <a:avLst/>
          </a:prstGeom>
          <a:gradFill flip="none" rotWithShape="1">
            <a:gsLst>
              <a:gs pos="0">
                <a:srgbClr val="C1D0F1">
                  <a:shade val="30000"/>
                  <a:satMod val="115000"/>
                </a:srgbClr>
              </a:gs>
              <a:gs pos="50000">
                <a:srgbClr val="C1D0F1">
                  <a:shade val="67500"/>
                  <a:satMod val="115000"/>
                </a:srgbClr>
              </a:gs>
              <a:gs pos="100000">
                <a:srgbClr val="C1D0F1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15616" y="1844824"/>
            <a:ext cx="357190" cy="357190"/>
          </a:xfrm>
          <a:prstGeom prst="roundRect">
            <a:avLst/>
          </a:prstGeom>
          <a:gradFill flip="none" rotWithShape="1">
            <a:gsLst>
              <a:gs pos="0">
                <a:srgbClr val="C1D0F1">
                  <a:shade val="30000"/>
                  <a:satMod val="115000"/>
                </a:srgbClr>
              </a:gs>
              <a:gs pos="50000">
                <a:srgbClr val="C1D0F1">
                  <a:shade val="67500"/>
                  <a:satMod val="115000"/>
                </a:srgbClr>
              </a:gs>
              <a:gs pos="100000">
                <a:srgbClr val="C1D0F1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260648"/>
            <a:ext cx="48301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отзыва на ответ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628800"/>
            <a:ext cx="6192688" cy="3168352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6825" y="1772816"/>
            <a:ext cx="6912767" cy="3888432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2699792" y="1988840"/>
            <a:ext cx="4530522" cy="94956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Не расстраивай Гарри Поттера </a:t>
            </a:r>
            <a:r>
              <a:rPr lang="ru-RU" sz="2000" dirty="0" smtClean="0">
                <a:sym typeface="Wingdings" panose="05000000000000000000" pitchFamily="2" charset="2"/>
              </a:rPr>
              <a:t>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9792" y="3212976"/>
            <a:ext cx="4966790" cy="224498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3568" y="188640"/>
            <a:ext cx="50193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анимированного </a:t>
            </a:r>
          </a:p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отзыва на 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16632"/>
            <a:ext cx="60486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4. Создание навигации между вопросами</a:t>
            </a:r>
          </a:p>
        </p:txBody>
      </p:sp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708920"/>
            <a:ext cx="5328592" cy="3737570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827584" y="1988840"/>
            <a:ext cx="37160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навигации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16632"/>
            <a:ext cx="69127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5. Создание заключительного слайда с итогами викторины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1772816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Возможно размещение иллюстрация диплома победителя, медали или присвоение титула.</a:t>
            </a:r>
          </a:p>
          <a:p>
            <a:pPr indent="360363"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indent="360363"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При присвоении баллов за правильные ответы возможны альтернативные варианты отзывов в зависимости от количества набранных баллов.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15616" y="1772816"/>
            <a:ext cx="357190" cy="357190"/>
          </a:xfrm>
          <a:prstGeom prst="roundRect">
            <a:avLst/>
          </a:prstGeom>
          <a:gradFill flip="none" rotWithShape="1">
            <a:gsLst>
              <a:gs pos="0">
                <a:srgbClr val="C1D0F1">
                  <a:shade val="30000"/>
                  <a:satMod val="115000"/>
                </a:srgbClr>
              </a:gs>
              <a:gs pos="50000">
                <a:srgbClr val="C1D0F1">
                  <a:shade val="67500"/>
                  <a:satMod val="115000"/>
                </a:srgbClr>
              </a:gs>
              <a:gs pos="100000">
                <a:srgbClr val="C1D0F1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90474" y="2924944"/>
            <a:ext cx="357190" cy="357190"/>
          </a:xfrm>
          <a:prstGeom prst="roundRect">
            <a:avLst/>
          </a:prstGeom>
          <a:gradFill flip="none" rotWithShape="1">
            <a:gsLst>
              <a:gs pos="0">
                <a:srgbClr val="C1D0F1">
                  <a:shade val="30000"/>
                  <a:satMod val="115000"/>
                </a:srgbClr>
              </a:gs>
              <a:gs pos="50000">
                <a:srgbClr val="C1D0F1">
                  <a:shade val="67500"/>
                  <a:satMod val="115000"/>
                </a:srgbClr>
              </a:gs>
              <a:gs pos="100000">
                <a:srgbClr val="C1D0F1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b="1" dirty="0" err="1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Sveta\Desktop\81018bd1c49b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b="16784"/>
          <a:stretch>
            <a:fillRect/>
          </a:stretch>
        </p:blipFill>
        <p:spPr bwMode="auto">
          <a:xfrm>
            <a:off x="1547664" y="3933056"/>
            <a:ext cx="1619180" cy="1800200"/>
          </a:xfrm>
          <a:prstGeom prst="rect">
            <a:avLst/>
          </a:prstGeom>
          <a:noFill/>
        </p:spPr>
      </p:pic>
      <p:pic>
        <p:nvPicPr>
          <p:cNvPr id="6145" name="Picture 1" descr="C:\Users\Sveta\Desktop\9xmckmVK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339752" y="4365104"/>
            <a:ext cx="1864417" cy="198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11560" y="404664"/>
            <a:ext cx="70936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представления результатов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/>
          <a:srcRect l="28969" t="24407" r="11813" b="16532"/>
          <a:stretch>
            <a:fillRect/>
          </a:stretch>
        </p:blipFill>
        <p:spPr bwMode="auto">
          <a:xfrm>
            <a:off x="1691680" y="1484784"/>
            <a:ext cx="6708744" cy="3761913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3" cstate="print"/>
          <a:srcRect l="12342" r="13607"/>
          <a:stretch>
            <a:fillRect/>
          </a:stretch>
        </p:blipFill>
        <p:spPr bwMode="auto">
          <a:xfrm>
            <a:off x="2123728" y="1556792"/>
            <a:ext cx="4968552" cy="4032448"/>
          </a:xfrm>
          <a:prstGeom prst="rect">
            <a:avLst/>
          </a:prstGeom>
          <a:ln w="889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611560" y="404664"/>
            <a:ext cx="70936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Пример представления результатов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656184" y="3506232"/>
            <a:ext cx="71642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отсутствие красочного оформления викторины, привлекающего внимание, викторина представляет собой текстовый перечень вопросов с перечислением вариантов ответов;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-27384"/>
            <a:ext cx="849694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Типичные ошибки </a:t>
            </a:r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мультимедийных викторин: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196752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1)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2132856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2)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3501008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3)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1340768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отсутствие отзыва с правильным ответом в случае неверного ответа;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65920" y="2348880"/>
            <a:ext cx="7254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отсутствие комментариев после ответа на вопрос и / или после завершения всей викторины;</a:t>
            </a:r>
          </a:p>
        </p:txBody>
      </p:sp>
      <p:pic>
        <p:nvPicPr>
          <p:cNvPr id="10" name="Picture 4" descr="C:\Users\Sveta\Desktop\photo.jpg"/>
          <p:cNvPicPr>
            <a:picLocks noChangeAspect="1" noChangeArrowheads="1"/>
          </p:cNvPicPr>
          <p:nvPr/>
        </p:nvPicPr>
        <p:blipFill>
          <a:blip r:embed="rId3" cstate="print">
            <a:lum bright="20000"/>
            <a:duotone>
              <a:prstClr val="black"/>
              <a:srgbClr val="C1D0F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948264" y="4869160"/>
            <a:ext cx="1849388" cy="1849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-27384"/>
            <a:ext cx="849694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Типичные ошибки </a:t>
            </a:r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мультимедийных викторин: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733907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4)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2670011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5)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1877923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избыток анимационных эффектов некоторых викторин, отвлекающий от чтения вопроса;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565920" y="2886035"/>
            <a:ext cx="7254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ошибки в навигации при помощи кнопок перехода.</a:t>
            </a:r>
          </a:p>
        </p:txBody>
      </p:sp>
      <p:pic>
        <p:nvPicPr>
          <p:cNvPr id="10" name="Picture 4" descr="C:\Users\Sveta\Desktop\photo.jpg"/>
          <p:cNvPicPr>
            <a:picLocks noChangeAspect="1" noChangeArrowheads="1"/>
          </p:cNvPicPr>
          <p:nvPr/>
        </p:nvPicPr>
        <p:blipFill>
          <a:blip r:embed="rId3" cstate="print">
            <a:lum bright="20000"/>
            <a:duotone>
              <a:prstClr val="black"/>
              <a:srgbClr val="C1D0F1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948264" y="4869160"/>
            <a:ext cx="1849388" cy="1849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517883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осуществление оперативной связи с пользователем;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2503929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размещение отзывов и комментариев;</a:t>
            </a: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619672" y="3284984"/>
            <a:ext cx="62281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формирование читательских групп по интересам;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0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 Достоинства мультимедийных викторин: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1373867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1)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2348880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2)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3212976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3)</a:t>
            </a:r>
          </a:p>
        </p:txBody>
      </p:sp>
      <p:pic>
        <p:nvPicPr>
          <p:cNvPr id="10" name="Picture 5" descr="C:\Users\Sveta\Desktop\Tick_Pixabay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C1D0F1">
                <a:tint val="45000"/>
                <a:satMod val="400000"/>
              </a:srgbClr>
            </a:duotone>
            <a:lum bright="20000"/>
          </a:blip>
          <a:srcRect/>
          <a:stretch>
            <a:fillRect/>
          </a:stretch>
        </p:blipFill>
        <p:spPr bwMode="auto">
          <a:xfrm>
            <a:off x="6876256" y="4725144"/>
            <a:ext cx="1893601" cy="1895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619672" y="4405754"/>
            <a:ext cx="6228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публикация творчества читателей;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71600" y="4149080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4)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517883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возможность их длительного или постоянного функционирования;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2503929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многофункциональность</a:t>
            </a:r>
            <a:r>
              <a:rPr lang="ru-RU" sz="2400" dirty="0" smtClean="0"/>
              <a:t> </a:t>
            </a: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(возможность использования во время мероприятий библиотеки);</a:t>
            </a: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619672" y="3894147"/>
            <a:ext cx="62281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легкость трансформации в другой информационный продукт.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1373867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5)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2348880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6)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3717032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7)</a:t>
            </a:r>
          </a:p>
        </p:txBody>
      </p:sp>
      <p:pic>
        <p:nvPicPr>
          <p:cNvPr id="10" name="Picture 5" descr="C:\Users\Sveta\Desktop\Tick_Pixabay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C1D0F1">
                <a:tint val="45000"/>
                <a:satMod val="400000"/>
              </a:srgbClr>
            </a:duotone>
            <a:lum bright="20000"/>
          </a:blip>
          <a:srcRect/>
          <a:stretch>
            <a:fillRect/>
          </a:stretch>
        </p:blipFill>
        <p:spPr bwMode="auto">
          <a:xfrm>
            <a:off x="6876256" y="4725144"/>
            <a:ext cx="1893601" cy="1895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467544" y="0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 Достоинства мультимедийных викторин: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517883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позволяют привлекать пользователей;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2204864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возможность использования в обучающих целях;</a:t>
            </a: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619672" y="3140968"/>
            <a:ext cx="6228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формирование имиджа библиотеки;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1268760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1)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2132856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2)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2924944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3)</a:t>
            </a:r>
          </a:p>
        </p:txBody>
      </p:sp>
      <p:pic>
        <p:nvPicPr>
          <p:cNvPr id="10" name="Picture 5" descr="C:\Users\Sveta\Desktop\Tick_Pixabay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C1D0F1">
                <a:tint val="45000"/>
                <a:satMod val="400000"/>
              </a:srgbClr>
            </a:duotone>
            <a:lum bright="20000"/>
          </a:blip>
          <a:srcRect/>
          <a:stretch>
            <a:fillRect/>
          </a:stretch>
        </p:blipFill>
        <p:spPr bwMode="auto">
          <a:xfrm>
            <a:off x="6876256" y="4725144"/>
            <a:ext cx="1893601" cy="1895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619672" y="4005064"/>
            <a:ext cx="6228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раскрытие содержания фонда;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71600" y="3717032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4)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0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 Возможности электронных продуктов библиотеки: </a:t>
            </a: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1619672" y="4553252"/>
            <a:ext cx="62281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n w="12700">
                  <a:noFill/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повышение комфортности библиотечного обслуживания.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971600" y="4449886"/>
            <a:ext cx="792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3051"/>
            </a:avLst>
          </a:prstGeom>
          <a:solidFill>
            <a:schemeClr val="bg1">
              <a:alpha val="4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55576" y="980728"/>
            <a:ext cx="7704856" cy="1191816"/>
          </a:xfrm>
          <a:prstGeom prst="roundRect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indent="179388" algn="just"/>
            <a:r>
              <a:rPr lang="ru-RU" sz="32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Мультимедийные викторины </a:t>
            </a:r>
          </a:p>
          <a:p>
            <a:pPr algn="just"/>
            <a:r>
              <a:rPr lang="ru-RU" sz="32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как информационный продукт библиотеки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91880" y="188640"/>
            <a:ext cx="565212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800" b="1" dirty="0" smtClean="0">
                <a:ln w="317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201929"/>
                </a:solidFill>
                <a:latin typeface="Arial Narrow" pitchFamily="34" charset="0"/>
                <a:cs typeface="Times New Roman" pitchFamily="18" charset="0"/>
              </a:rPr>
              <a:t>Благодарю за внимание!</a:t>
            </a:r>
          </a:p>
        </p:txBody>
      </p:sp>
      <p:pic>
        <p:nvPicPr>
          <p:cNvPr id="1028" name="Picture 4" descr="C:\Users\Sveta\Desktop\Рисунок1.png"/>
          <p:cNvPicPr>
            <a:picLocks noChangeAspect="1" noChangeArrowheads="1"/>
          </p:cNvPicPr>
          <p:nvPr/>
        </p:nvPicPr>
        <p:blipFill>
          <a:blip r:embed="rId2" cstate="print"/>
          <a:srcRect l="9917" r="10300"/>
          <a:stretch>
            <a:fillRect/>
          </a:stretch>
        </p:blipFill>
        <p:spPr bwMode="auto">
          <a:xfrm>
            <a:off x="4788024" y="2180948"/>
            <a:ext cx="4139952" cy="46770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2455</TotalTime>
  <Words>528</Words>
  <Application>Microsoft Office PowerPoint</Application>
  <PresentationFormat>Экран (4:3)</PresentationFormat>
  <Paragraphs>91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Company>Kemguki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comp</dc:creator>
  <cp:lastModifiedBy>cta</cp:lastModifiedBy>
  <cp:revision>267</cp:revision>
  <dcterms:created xsi:type="dcterms:W3CDTF">2015-08-24T06:59:34Z</dcterms:created>
  <dcterms:modified xsi:type="dcterms:W3CDTF">2016-08-29T02:23:59Z</dcterms:modified>
</cp:coreProperties>
</file>